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5"/>
  </p:normalViewPr>
  <p:slideViewPr>
    <p:cSldViewPr showGuides="1">
      <p:cViewPr varScale="1">
        <p:scale>
          <a:sx n="107" d="100"/>
          <a:sy n="107" d="100"/>
        </p:scale>
        <p:origin x="11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382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093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417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833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048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891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14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304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421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588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805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442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9163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l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AA0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ΑΛΛΕΡΓΙΑ ΣΤΟ ΓΑΛΑ ΑΓΕΛΑΔΟΣ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ΚΑΤΑΓΡΑΦΗ ΣΥΧΝΟΤΗΤΑΣ ΠΟΡΕΙΑΣ ΚΑΙ ΠΡΟΓΝΩΣΗΣ ΤΩΝ ΚΛΙΝΙΚΩΝ ΣΥΝΔΡΟΜΩΝ</a:t>
            </a:r>
            <a:b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l-GR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Θεοδώρα Δελαπόρτα</a:t>
            </a:r>
            <a:r>
              <a:rPr lang="el-GR" sz="1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Ιωάννης Ξυνιάς</a:t>
            </a:r>
            <a:r>
              <a:rPr lang="el-GR" sz="1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Αντιγόνη Μαυρουδή</a:t>
            </a:r>
            <a:r>
              <a:rPr lang="el-GR" sz="1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Κωνσταντίνα Βασιλακη</a:t>
            </a:r>
            <a:r>
              <a:rPr lang="el-GR" sz="1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Χαράλαμπος Αγακίδης</a:t>
            </a:r>
            <a:r>
              <a:rPr lang="el-GR" sz="1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Μαρία Μιχοπούλου</a:t>
            </a:r>
            <a:r>
              <a:rPr lang="el-GR" sz="1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Ευγενία Ρούκα</a:t>
            </a:r>
            <a:r>
              <a:rPr lang="el-GR" sz="1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Ζωή Παπαδοπούλου</a:t>
            </a:r>
            <a:r>
              <a:rPr lang="el-GR" sz="1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Ευαγγελία Αργυροπούλου</a:t>
            </a:r>
            <a:r>
              <a:rPr lang="el-GR" sz="1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l-GR" sz="1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Γ’ Παιδιατρική Κλινική ΑΠΘ - </a:t>
            </a:r>
            <a:r>
              <a:rPr lang="el-G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Παιδογαστρεντερολογική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και </a:t>
            </a:r>
            <a:r>
              <a:rPr lang="el-G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Αλλεργιολογική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Μονάδα </a:t>
            </a:r>
            <a:b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l-GR" sz="1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Α’ Παιδιατρική κλινική ΑΠΘ Ιπποκράτειο Νοσοκομείο Θεσσαλονίκης </a:t>
            </a:r>
            <a:endParaRPr lang="el-GR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6512" y="1511886"/>
            <a:ext cx="9144000" cy="3631614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Εισαγωγή</a:t>
            </a: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η αλλεργία στο γάλα αγελάδας ( ΑΓΑ) εμφανίζεται με συχνότητα 2-3% στη βρεφική ηλικία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και &lt;1% σε ηλικίες &gt; 6 ετών. Μπορεί να εκδηλωθεί ως αλλεργική </a:t>
            </a:r>
            <a:r>
              <a:rPr kumimoji="0" lang="el-GR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πρωκτοκολίτιδα</a:t>
            </a: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kumimoji="0" lang="el-GR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εντεροπάθεια</a:t>
            </a: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από τροφική πρωτεΐνη, σύνδρομο εντεροκολίτιδας από τροφική πρωτεΐνη (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FPIES</a:t>
            </a: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και σε περιπτώσεις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IgE</a:t>
            </a: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l-GR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μεσολαβούμενης</a:t>
            </a: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αντίδρασης, με άμεσου τύπου αλλεργικές εκδηλώσεις.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Σκοπός:</a:t>
            </a: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η καταγραφή των κλινικών συνδρόμων σε παιδιά με ΑΓΑ, της πορείας και της πρόγνωσης εκάστου ενός.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Μέθοδος:</a:t>
            </a: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ανασκοπήθηκαν τα δεδομένα παιδιών με επιβεβαιωμένη ΑΓΑ, από τα αρχεία του </a:t>
            </a:r>
            <a:r>
              <a:rPr kumimoji="0" lang="el-GR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παιδογαστρεντερολογικού</a:t>
            </a: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ιατρείου, τα τελευταία 3 έτη. Καταγράφηκαν στοιχεία όπως  η ηλικία διάγνωσης, οι κλινικές εκδηλώσεις, η τελική διάγνωση, η πορεία και η έκβαση.  </a:t>
            </a:r>
          </a:p>
          <a:p>
            <a:pPr algn="l"/>
            <a:r>
              <a:rPr lang="el-GR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Αποτελέσματα: 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η μέση ηλικία διάγνωσης ήταν οι 55 ημέρες (διακύμανση 3 ημερών έως 8 μηνών). Όσον αφορά στις κλινικές εκδηλώσεις (</a:t>
            </a:r>
            <a:r>
              <a:rPr lang="el-GR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ΠΙΝΑΚΑΣ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 ποσοστό 39% είχε </a:t>
            </a:r>
            <a:r>
              <a:rPr lang="el-GR" sz="9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βλεννοαιματηρές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κενώσεις, 14% των παιδιών εμφάνιζαν διαρροϊκές κενώσεις, το 30% </a:t>
            </a:r>
            <a:r>
              <a:rPr lang="el-GR" sz="9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προέβαλε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με εμέτους,  το 22% εμφάνιζε δερματικά εξανθήματα και το 9,2% δυσκοιλιότητα. Επιπλέον στασιμότητα βάρους παρουσίαζε το 20% των βρεφών, ανησυχία το 18%, μειωμένη σίτιση το 10% και ανορεξία το 2,6%. </a:t>
            </a:r>
          </a:p>
          <a:p>
            <a:pPr algn="l"/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Στο 28 % των βρεφών η διάγνωση τέθηκε είτε με δερματικά τεστ νυγμού (5/108 παιδιά ) είτε με ειδικά αντισώματα έναντι των πρωτεϊνών του γάλακτος - </a:t>
            </a:r>
            <a:r>
              <a:rPr lang="en-US" sz="9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Rast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(25/108παιδιά). Σε 2 παιδιά (1,8%)  χρειάστηκε και βιοψία εντέρου για τον αποκλεισμό άλλων καταστάσεων. </a:t>
            </a:r>
          </a:p>
          <a:p>
            <a:pPr algn="l"/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Από το σύνολο των περιπτώσεων, </a:t>
            </a:r>
            <a:r>
              <a:rPr lang="el-GR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το 4,6% 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(5/108 παιδιά) αφορούσε περιπτώσεις </a:t>
            </a:r>
            <a:r>
              <a:rPr lang="en-US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FPIES</a:t>
            </a:r>
            <a:r>
              <a:rPr lang="el-GR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(ΠΙΝΑΚΑΣ),  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στο </a:t>
            </a:r>
            <a:r>
              <a:rPr lang="el-GR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18,4% (20/108 παιδιά) διαγνώστηκε </a:t>
            </a:r>
            <a:r>
              <a:rPr lang="el-GR" sz="9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εντεροπάθεια</a:t>
            </a:r>
            <a:r>
              <a:rPr lang="el-GR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από τροφική πρωτεΐνη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στο </a:t>
            </a:r>
            <a:r>
              <a:rPr lang="el-GR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49% (53 /108) διαγνώστηκε  </a:t>
            </a:r>
            <a:r>
              <a:rPr lang="el-GR" sz="9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πρωκτοκολίτιδα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και στο </a:t>
            </a:r>
            <a:r>
              <a:rPr lang="el-GR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28% (30/108) </a:t>
            </a:r>
            <a:r>
              <a:rPr lang="en-US" sz="9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IgE</a:t>
            </a:r>
            <a:r>
              <a:rPr lang="el-GR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9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μεσολαβούμενη</a:t>
            </a:r>
            <a:r>
              <a:rPr lang="el-GR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αλλεργία. </a:t>
            </a:r>
            <a:endParaRPr lang="el-GR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Καλύτερη πρόγνωση είχαν παιδιά με </a:t>
            </a:r>
            <a:r>
              <a:rPr lang="el-GR" sz="9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πρωκτοκολίτιδα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και </a:t>
            </a:r>
            <a:r>
              <a:rPr lang="el-GR" sz="9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εντεροπάθεια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από τροφική πρωτεΐνη. </a:t>
            </a:r>
          </a:p>
          <a:p>
            <a:pPr algn="l"/>
            <a:r>
              <a:rPr lang="el-GR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Συμπέρασμα: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η διάγνωση της ΑΓΑ είναι κυρίως κλινική και επί αμφιβόλων καταστάσεων μπορεί να εφαρμοστούν δοκιμασίες στέρησης και πρόκλησης.  Στην παρούσα μελέτη οι περισσότερες περιπτώσεις αφορούσαν καταστάσεις από το πεπτικό σύστημα (</a:t>
            </a:r>
            <a:r>
              <a:rPr lang="el-GR" sz="9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πρωκτοκολίτιιδα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sz="9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εντεροπάθεια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FPIES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~ 72%, ποσοστό κατά τι μεγαλύτερο από τη διεθνή βιβλιογραφία ~ 50%)</a:t>
            </a:r>
          </a:p>
          <a:p>
            <a:pPr algn="l"/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Χειρότερη πρόγνωση είχαν παιδιά με </a:t>
            </a:r>
            <a:r>
              <a: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FPIES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(μη </a:t>
            </a:r>
            <a:r>
              <a:rPr lang="en-US" sz="9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IgE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l-GR" sz="9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μεσολαβούμενες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αντιδράσεις) και η άμεσου τύπου αλλεργία (</a:t>
            </a:r>
            <a:r>
              <a:rPr lang="en-US" sz="9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IgE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l-GR" sz="9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μεσολαβούμενη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γεγονός που συμβαδίζει με τα μέχρι </a:t>
            </a:r>
            <a:r>
              <a:rPr lang="el-GR" sz="9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τωρα</a:t>
            </a:r>
            <a:r>
              <a:rPr lang="el-GR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βιβλιογραφικά δεδομένα.</a:t>
            </a:r>
            <a:endParaRPr lang="en-US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endParaRPr lang="en-US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endParaRPr lang="el-GR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r>
              <a:rPr lang="el-GR" dirty="0"/>
              <a:t> </a:t>
            </a:r>
          </a:p>
          <a:p>
            <a:r>
              <a:rPr lang="el-GR" dirty="0"/>
              <a:t> </a:t>
            </a:r>
          </a:p>
          <a:p>
            <a:r>
              <a:rPr lang="el-GR" dirty="0"/>
              <a:t> </a:t>
            </a:r>
          </a:p>
          <a:p>
            <a:r>
              <a:rPr lang="el-GR" dirty="0"/>
              <a:t> </a:t>
            </a:r>
          </a:p>
          <a:p>
            <a:r>
              <a:rPr lang="en-US" sz="1600" dirty="0"/>
              <a:t> Context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194199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73618C80-4BDA-5540-8A11-7097F0E563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754172"/>
              </p:ext>
            </p:extLst>
          </p:nvPr>
        </p:nvGraphicFramePr>
        <p:xfrm>
          <a:off x="0" y="0"/>
          <a:ext cx="8892480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878">
                  <a:extLst>
                    <a:ext uri="{9D8B030D-6E8A-4147-A177-3AD203B41FA5}">
                      <a16:colId xmlns:a16="http://schemas.microsoft.com/office/drawing/2014/main" val="2369286279"/>
                    </a:ext>
                  </a:extLst>
                </a:gridCol>
                <a:gridCol w="1936975">
                  <a:extLst>
                    <a:ext uri="{9D8B030D-6E8A-4147-A177-3AD203B41FA5}">
                      <a16:colId xmlns:a16="http://schemas.microsoft.com/office/drawing/2014/main" val="4084807861"/>
                    </a:ext>
                  </a:extLst>
                </a:gridCol>
                <a:gridCol w="2021039">
                  <a:extLst>
                    <a:ext uri="{9D8B030D-6E8A-4147-A177-3AD203B41FA5}">
                      <a16:colId xmlns:a16="http://schemas.microsoft.com/office/drawing/2014/main" val="3274506469"/>
                    </a:ext>
                  </a:extLst>
                </a:gridCol>
                <a:gridCol w="2556588">
                  <a:extLst>
                    <a:ext uri="{9D8B030D-6E8A-4147-A177-3AD203B41FA5}">
                      <a16:colId xmlns:a16="http://schemas.microsoft.com/office/drawing/2014/main" val="1295372668"/>
                    </a:ext>
                  </a:extLst>
                </a:gridCol>
              </a:tblGrid>
              <a:tr h="593436">
                <a:tc>
                  <a:txBody>
                    <a:bodyPr/>
                    <a:lstStyle/>
                    <a:p>
                      <a:pPr algn="ctr"/>
                      <a:r>
                        <a:rPr lang="el-GR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ΚΛΙΝΙΚΕΣ ΕΚΔΗΛΩΣΕΙΣ  ΑΓΑ </a:t>
                      </a:r>
                    </a:p>
                    <a:p>
                      <a:pPr algn="ctr"/>
                      <a:r>
                        <a:rPr lang="el-GR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n=108)</a:t>
                      </a:r>
                      <a:endParaRPr lang="el-GR" sz="11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ΘΕΤΙΚΕΣ ΔΟΚΙΜΑΣΙΕΣ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RAST</a:t>
                      </a:r>
                      <a:endParaRPr lang="el-GR" sz="11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ΘΕΤΙΚΑ ΔΕΡΜΑΤΙΚΑ ΤΕΣΤ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ΤΕΛΙΚΗ ΔΙΑΓΝΩΣΗ ΣΕ 108 ΠΑΙΔΙΑ ΜΕ ΚΛΙΝΙΚΕΣ ΕΚΔΗΛΩΣΕΣ ΑΓΑ </a:t>
                      </a:r>
                      <a:endParaRPr lang="el-GR" sz="11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479930"/>
                  </a:ext>
                </a:extLst>
              </a:tr>
              <a:tr h="243461">
                <a:tc>
                  <a:txBody>
                    <a:bodyPr/>
                    <a:lstStyle/>
                    <a:p>
                      <a:r>
                        <a:rPr lang="el-GR" sz="1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Διάρροια (14%)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r>
                        <a:rPr lang="el-GR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l-GR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23 % (25/108)</a:t>
                      </a:r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l-GR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4,6 %(5/108)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l-GR" sz="10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Πρωκτοκολιτιδα</a:t>
                      </a:r>
                      <a:r>
                        <a:rPr lang="el-GR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49%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953588"/>
                  </a:ext>
                </a:extLst>
              </a:tr>
              <a:tr h="243461">
                <a:tc>
                  <a:txBody>
                    <a:bodyPr/>
                    <a:lstStyle/>
                    <a:p>
                      <a:r>
                        <a:rPr lang="el-GR" sz="1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Στασιμότητα  βάρους (20%)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466210"/>
                  </a:ext>
                </a:extLst>
              </a:tr>
              <a:tr h="243461">
                <a:tc>
                  <a:txBody>
                    <a:bodyPr/>
                    <a:lstStyle/>
                    <a:p>
                      <a:r>
                        <a:rPr lang="el-GR" sz="1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Βλεννοαιματηρές</a:t>
                      </a:r>
                      <a:r>
                        <a:rPr lang="el-GR" sz="1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κενώσεις (49% )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l-GR" sz="10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Εντεροπαθεια</a:t>
                      </a:r>
                      <a:r>
                        <a:rPr lang="el-GR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18,4 %</a:t>
                      </a:r>
                    </a:p>
                    <a:p>
                      <a:endParaRPr lang="el-GR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43158"/>
                  </a:ext>
                </a:extLst>
              </a:tr>
              <a:tr h="243461">
                <a:tc>
                  <a:txBody>
                    <a:bodyPr/>
                    <a:lstStyle/>
                    <a:p>
                      <a:r>
                        <a:rPr lang="el-GR" sz="1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Έμετοι (30%)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754460"/>
                  </a:ext>
                </a:extLst>
              </a:tr>
              <a:tr h="243461">
                <a:tc>
                  <a:txBody>
                    <a:bodyPr/>
                    <a:lstStyle/>
                    <a:p>
                      <a:r>
                        <a:rPr lang="el-GR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ΔΕΡΜΑΤΙΚΑ ΕΞΑΝΘΗΜΑ ΤΑ (22%)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FPIES 4,6 %</a:t>
                      </a:r>
                      <a:endParaRPr lang="el-GR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248322"/>
                  </a:ext>
                </a:extLst>
              </a:tr>
              <a:tr h="251069">
                <a:tc>
                  <a:txBody>
                    <a:bodyPr/>
                    <a:lstStyle/>
                    <a:p>
                      <a:r>
                        <a:rPr lang="el-GR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ΔΥΣΚΟΙΛΙΟΤΗΤΑ (9,2%)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450836"/>
                  </a:ext>
                </a:extLst>
              </a:tr>
              <a:tr h="251069">
                <a:tc>
                  <a:txBody>
                    <a:bodyPr/>
                    <a:lstStyle/>
                    <a:p>
                      <a:r>
                        <a:rPr lang="el-GR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ΑΝΗΣΥΧΙΑ (18%)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l-GR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ΑΜΕΣΟΥ ΤΥΠΟΥ ΑΝΤΡΙΔΡΑΣΕΙΣ  </a:t>
                      </a:r>
                      <a:r>
                        <a:rPr lang="en-US" sz="10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IgE</a:t>
                      </a:r>
                      <a:r>
                        <a:rPr lang="el-GR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- ΣΧ</a:t>
                      </a:r>
                      <a:r>
                        <a:rPr lang="en-US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  <a:r>
                        <a:rPr lang="el-GR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ΤΙΖΟΜΕΝΕΣ  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983671"/>
                  </a:ext>
                </a:extLst>
              </a:tr>
              <a:tr h="251069">
                <a:tc>
                  <a:txBody>
                    <a:bodyPr/>
                    <a:lstStyle/>
                    <a:p>
                      <a:r>
                        <a:rPr lang="el-GR" sz="1050" dirty="0"/>
                        <a:t>ΜΕΙΩΜΕΝΗ ΣΙΤΙΣΗ (10%)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696384"/>
                  </a:ext>
                </a:extLst>
              </a:tr>
              <a:tr h="251069">
                <a:tc>
                  <a:txBody>
                    <a:bodyPr/>
                    <a:lstStyle/>
                    <a:p>
                      <a:r>
                        <a:rPr lang="el-GR" sz="1050" dirty="0"/>
                        <a:t>ΑΝΟΡΕΞΙΑ (2,6 %)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976914"/>
                  </a:ext>
                </a:extLst>
              </a:tr>
            </a:tbl>
          </a:graphicData>
        </a:graphic>
      </p:graphicFrame>
      <p:graphicFrame>
        <p:nvGraphicFramePr>
          <p:cNvPr id="2" name="Πίνακας 2">
            <a:extLst>
              <a:ext uri="{FF2B5EF4-FFF2-40B4-BE49-F238E27FC236}">
                <a16:creationId xmlns:a16="http://schemas.microsoft.com/office/drawing/2014/main" id="{4E5288DE-E966-5345-8754-A31440A2B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785664"/>
              </p:ext>
            </p:extLst>
          </p:nvPr>
        </p:nvGraphicFramePr>
        <p:xfrm>
          <a:off x="12538" y="2762947"/>
          <a:ext cx="8892480" cy="1633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3120">
                  <a:extLst>
                    <a:ext uri="{9D8B030D-6E8A-4147-A177-3AD203B41FA5}">
                      <a16:colId xmlns:a16="http://schemas.microsoft.com/office/drawing/2014/main" val="90678805"/>
                    </a:ext>
                  </a:extLst>
                </a:gridCol>
                <a:gridCol w="2223120">
                  <a:extLst>
                    <a:ext uri="{9D8B030D-6E8A-4147-A177-3AD203B41FA5}">
                      <a16:colId xmlns:a16="http://schemas.microsoft.com/office/drawing/2014/main" val="1036643969"/>
                    </a:ext>
                  </a:extLst>
                </a:gridCol>
                <a:gridCol w="2223120">
                  <a:extLst>
                    <a:ext uri="{9D8B030D-6E8A-4147-A177-3AD203B41FA5}">
                      <a16:colId xmlns:a16="http://schemas.microsoft.com/office/drawing/2014/main" val="1239654396"/>
                    </a:ext>
                  </a:extLst>
                </a:gridCol>
                <a:gridCol w="2223120">
                  <a:extLst>
                    <a:ext uri="{9D8B030D-6E8A-4147-A177-3AD203B41FA5}">
                      <a16:colId xmlns:a16="http://schemas.microsoft.com/office/drawing/2014/main" val="3846100982"/>
                    </a:ext>
                  </a:extLst>
                </a:gridCol>
              </a:tblGrid>
              <a:tr h="212669">
                <a:tc gridSpan="4">
                  <a:txBody>
                    <a:bodyPr/>
                    <a:lstStyle/>
                    <a:p>
                      <a:pPr algn="ctr"/>
                      <a:r>
                        <a:rPr lang="el-GR" sz="11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ΠΡΟΓΝΩΣΗ 108 ΠΑΙΔΙΩΝ ΜΕ ΑΓΑ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031454"/>
                  </a:ext>
                </a:extLst>
              </a:tr>
              <a:tr h="4777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ΠΡΩΚΤΟΚΟΛΙΤΙΔΑ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(</a:t>
                      </a:r>
                      <a:r>
                        <a:rPr lang="en-US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r>
                        <a:rPr lang="en-US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ΕΝΤΕΡΟΠΑΘΕΙΑ ΑΠΟ ΠΡΩΤΕΪΝΗ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FPIES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5) 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IgE</a:t>
                      </a:r>
                      <a:r>
                        <a:rPr lang="el-GR" sz="10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ΣΧΕΤΙΖΟΜΕΝΗ ΑΛΛΕΡΓΙΑ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=30 παιδιά)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155763"/>
                  </a:ext>
                </a:extLst>
              </a:tr>
              <a:tr h="450357">
                <a:tc>
                  <a:txBody>
                    <a:bodyPr/>
                    <a:lstStyle/>
                    <a:p>
                      <a:pPr algn="ctr"/>
                      <a:r>
                        <a:rPr lang="el-GR" sz="1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Ηλικία διενέργειας δοκιμασίας πρόκλησης 8-12 μηνών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Ηλικία διενέργειας δοκιμασίας πρόκλησης 8-12 μηνών</a:t>
                      </a: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Ηλικία διενέργειας δοκιμασίας πρόκλησης 18-24 μηνών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Ηλικία διενέργειας  δοκιμασίας πρόκλησης 3-6 ετών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7587218"/>
                  </a:ext>
                </a:extLst>
              </a:tr>
              <a:tr h="2001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ΥΠΟΧΩΡΗΣΗ 94% 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ΥΠΟΧΩΡΗΣΗ 80% 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0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ΥΠΟΧΩΡΗΣΗ 20%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el-GR" sz="1000" b="1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ΥΠΟΧΩΡΗΣΗ 53% </a:t>
                      </a:r>
                      <a:r>
                        <a:rPr lang="el-GR" sz="1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(16/30)</a:t>
                      </a:r>
                      <a:r>
                        <a:rPr lang="el-GR" sz="1000" b="1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l-GR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49499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67C06EE-7D95-4669-B0BB-6800CDF41C6F}"/>
              </a:ext>
            </a:extLst>
          </p:cNvPr>
          <p:cNvSpPr txBox="1"/>
          <p:nvPr/>
        </p:nvSpPr>
        <p:spPr>
          <a:xfrm>
            <a:off x="251520" y="4515966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Βιβλιογραφία </a:t>
            </a:r>
            <a:endParaRPr lang="en-US" dirty="0"/>
          </a:p>
          <a:p>
            <a:r>
              <a:rPr lang="en-US" dirty="0"/>
              <a:t>152</a:t>
            </a:r>
            <a:endParaRPr lang="el-GR" dirty="0"/>
          </a:p>
          <a:p>
            <a:r>
              <a:rPr lang="en-US" dirty="0"/>
              <a:t>Thomson</a:t>
            </a:r>
          </a:p>
          <a:p>
            <a:endParaRPr lang="en-US" dirty="0"/>
          </a:p>
          <a:p>
            <a:r>
              <a:rPr lang="en-US" dirty="0" err="1"/>
              <a:t>Koletzko</a:t>
            </a:r>
            <a:r>
              <a:rPr lang="en-US" dirty="0"/>
              <a:t> S et al. Diagnostic approach and management of cow </a:t>
            </a:r>
            <a:r>
              <a:rPr lang="en-US" dirty="0" err="1"/>
              <a:t>mikl</a:t>
            </a:r>
            <a:r>
              <a:rPr lang="en-US" dirty="0"/>
              <a:t> allergy in infants and children Q ESPGHA GI </a:t>
            </a:r>
            <a:r>
              <a:rPr lang="en-US" dirty="0" err="1"/>
              <a:t>Committte</a:t>
            </a:r>
            <a:r>
              <a:rPr lang="en-US" dirty="0"/>
              <a:t> Practical Guidelines. JPGN Aug 2012 ; 55-2 pp 221-229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019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675</Words>
  <Application>Microsoft Office PowerPoint</Application>
  <PresentationFormat>Προβολή στην οθόνη (16:9)</PresentationFormat>
  <Paragraphs>75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Tahoma</vt:lpstr>
      <vt:lpstr>Office Theme</vt:lpstr>
      <vt:lpstr>AA08: ΑΛΛΕΡΓΙΑ ΣΤΟ ΓΑΛΑ ΑΓΕΛΑΔΟΣ:ΚΑΤΑΓΡΑΦΗ ΣΥΧΝΟΤΗΤΑΣ ΠΟΡΕΙΑΣ ΚΑΙ ΠΡΟΓΝΩΣΗΣ ΤΩΝ ΚΛΙΝΙΚΩΝ ΣΥΝΔΡΟΜΩΝ Θεοδώρα Δελαπόρτα1, Ιωάννης Ξυνιάς1, Αντιγόνη Μαυρουδή1 Κωνσταντίνα Βασιλακη1, Χαράλαμπος Αγακίδης2, Μαρία Μιχοπούλου1 Ευγενία Ρούκα1, Ζωή Παπαδοπούλου1, Ευαγγελία Αργυροπούλου1   1Γ’ Παιδιατρική Κλινική ΑΠΘ - Παιδογαστρεντερολογική και Αλλεργιολογική Μονάδα  2Α’ Παιδιατρική κλινική ΑΠΘ Ιπποκράτειο Νοσοκομείο Θεσσαλονίκης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Number: Poster Title Authors Affiliation</dc:title>
  <dc:creator>AF</dc:creator>
  <cp:lastModifiedBy>Ioannis Xinias</cp:lastModifiedBy>
  <cp:revision>11</cp:revision>
  <dcterms:created xsi:type="dcterms:W3CDTF">2018-04-03T09:55:12Z</dcterms:created>
  <dcterms:modified xsi:type="dcterms:W3CDTF">2021-11-02T09:55:50Z</dcterms:modified>
</cp:coreProperties>
</file>