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5143500" type="screen16x9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5"/>
  </p:normalViewPr>
  <p:slideViewPr>
    <p:cSldViewPr showGuides="1">
      <p:cViewPr varScale="1">
        <p:scale>
          <a:sx n="107" d="100"/>
          <a:sy n="107" d="100"/>
        </p:scale>
        <p:origin x="114" y="5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3825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0935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4173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833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0484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2/11/2021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8918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2/11/2021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14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2/11/2021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304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2/11/2021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4218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2/11/2021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5886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2/11/2021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805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EE3D6-8C5E-4886-A7AA-1CADA4B4E201}" type="datetimeFigureOut">
              <a:rPr lang="el-GR" smtClean="0"/>
              <a:t>2/11/2021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4429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92546"/>
            <a:ext cx="9144000" cy="1368152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l"/>
            <a:br>
              <a:rPr lang="el-GR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l-G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ΑΑ09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l-G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ΠΑΡΑΚΟΛΟΥΘΗΣΗ ΤΩΝ ΠΑΙΔΙΩΝ ΜΕ ΚΟΙΛΙΟΚΑΚΗ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l-G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ΕΜΠΕΙΡΙΑ ΕΝΟΣ ΚΕΝΤΡΟΥ</a:t>
            </a:r>
            <a:br>
              <a:rPr lang="el-G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l-GR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Θεοδώρα Δελαπόρτα</a:t>
            </a:r>
            <a:r>
              <a:rPr lang="el-G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Ιωάννης </a:t>
            </a:r>
            <a:r>
              <a:rPr lang="el-GR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Ξυνιάς</a:t>
            </a:r>
            <a:r>
              <a:rPr lang="el-G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Αντιγόνη Μαυρουδή, Κωνσταντίνα Βασιλάκη, Μαρία Μιχοπούλου, Μαρία Παυλίδου, Αναστάσιος </a:t>
            </a:r>
            <a:r>
              <a:rPr lang="el-GR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Βλαδίκας</a:t>
            </a:r>
            <a:r>
              <a:rPr lang="el-G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Αριστέα </a:t>
            </a:r>
            <a:r>
              <a:rPr lang="el-GR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Καρυπιάδου</a:t>
            </a:r>
            <a:br>
              <a:rPr lang="el-G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l-G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Γ’ Παιδιατρική Κλινική ΑΠΘ - </a:t>
            </a:r>
            <a:r>
              <a:rPr lang="el-GR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Παιδογαστρεντερολογική</a:t>
            </a:r>
            <a:r>
              <a:rPr lang="el-G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Μονάδα, Ιπποκράτειο Νοσοκομείο Θεσσαλονίκης </a:t>
            </a:r>
            <a:br>
              <a:rPr lang="el-G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l-G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br>
              <a:rPr lang="el-G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l-GR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75606"/>
            <a:ext cx="9144000" cy="3867894"/>
          </a:xfrm>
        </p:spPr>
        <p:txBody>
          <a:bodyPr>
            <a:noAutofit/>
          </a:bodyPr>
          <a:lstStyle/>
          <a:p>
            <a:pPr algn="l"/>
            <a:r>
              <a:rPr lang="el-GR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Εισαγωγή: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η </a:t>
            </a:r>
            <a:r>
              <a:rPr lang="el-GR" sz="1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κοιλιοκάκη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είναι </a:t>
            </a:r>
            <a:r>
              <a:rPr lang="el-GR" sz="1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εντεροπάθεια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που χαρακτηρίζεται από βλάβες στο εντερικό επιθήλιο, λόγω παθολογικής </a:t>
            </a:r>
            <a:r>
              <a:rPr lang="el-GR" sz="1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ανοσιακής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απάντησης στη </a:t>
            </a:r>
            <a:r>
              <a:rPr lang="el-GR" sz="1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γλουτένη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σε άτομα με γενετική προδιάθεση. Η εφαρμογή της δίαιτας αποτελεί το σημαντικότερο παράγοντα στην ομαλή έκβαση της νόσου. </a:t>
            </a:r>
          </a:p>
          <a:p>
            <a:pPr algn="l"/>
            <a:r>
              <a:rPr lang="el-GR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Σκοπός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ήταν η καταγραφή κλινικών και εργαστηριακών παραμέτρων των παιδιών με </a:t>
            </a:r>
            <a:r>
              <a:rPr lang="el-GR" sz="1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κοιλιοκάκη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κατά τη διάρκεια παρακολούθησης τους στο </a:t>
            </a:r>
            <a:r>
              <a:rPr lang="el-GR" sz="1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παιδογαστρεντερολογικό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ιατρείο. </a:t>
            </a:r>
            <a:endParaRPr lang="en-US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endParaRPr lang="el-GR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el-GR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Ασθενείς – μέθοδοι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ανασκοπήθηκαν οι φάκελοι 81 παιδιών με </a:t>
            </a:r>
            <a:r>
              <a:rPr lang="el-GR" sz="1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κοιλιοκάκη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( 1 </a:t>
            </a:r>
            <a:r>
              <a:rPr lang="el-GR" sz="1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εωσ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17 ετών, 46 κορίτσια και  35 αγόρια ). Καταγράφηκαν στοιχεία όπως η ηλικία διάγνωσης, οι κλινικές εκδηλώσεις πριν τη διάγνωση, ο τρόπος διάγνωσης ( η βιοψία εντέρου ή μόνο ορολογική</a:t>
            </a:r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διάγνωση).</a:t>
            </a:r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Διερευνήθηκαν και καταγράφηκαν ταυτόχρονα με την διάγνωση, η ένδεια βιταμινών και σιδήρου, η οστική πυκνότητα </a:t>
            </a:r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DEXA 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οστών , η συνύπαρξη άλλων νοσημάτων και η πτώση των ειδικών αντισωμάτων</a:t>
            </a:r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του ορού έναντι της </a:t>
            </a:r>
            <a:r>
              <a:rPr lang="el-GR" sz="1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ιστικής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sz="1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τρανσγλουταμινάσης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1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tTgIgA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 στην πορεία του χρόνου. </a:t>
            </a:r>
            <a:endParaRPr lang="en-US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endParaRPr lang="el-GR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el-GR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Αποτελέσματα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η </a:t>
            </a:r>
            <a:r>
              <a:rPr lang="el-GR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μέση ηλικία διάγνωσης 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ήταν</a:t>
            </a:r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τα </a:t>
            </a:r>
            <a:r>
              <a:rPr lang="el-GR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6,7 έτη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Ο μέσος χρόνος παρακολούθησης  ήταν τα 9 έτη.  Κατά τη διάγνωση οι ασθενείς παρουσίαζαν </a:t>
            </a:r>
            <a:r>
              <a:rPr lang="el-GR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στασιμότητα βάρους στο 33%, διάρροιες  στο 16%, κοντό ανάστημα  στο 14%, κοιλιακά άλγη στο  13%. Επιπλέον διαπιστώθηκαν σιδηροπενία στο 13,5 %, δυσκοιλιότητα στο 11%, μειωμένη σίτιση  στο 6%, έμετοι στο  7%, ανορεξία στο  4,9% και αδυναμία  στο 2,4%.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Ποσοστό </a:t>
            </a:r>
            <a:r>
              <a:rPr lang="el-GR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15%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των περιπτώσεων  </a:t>
            </a:r>
            <a:r>
              <a:rPr lang="el-GR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ήταν </a:t>
            </a:r>
            <a:r>
              <a:rPr lang="el-GR" sz="10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ασυμπτωματικοί</a:t>
            </a:r>
            <a:r>
              <a:rPr lang="el-GR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και ελέγχθηκαν επειδή ανήκαν σε ομάδες υψηλού κινδύνου. </a:t>
            </a:r>
          </a:p>
          <a:p>
            <a:pPr algn="l"/>
            <a:r>
              <a:rPr lang="el-GR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Συνυπάρχοντα νοσήματα 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που καταγράφηκαν  ήταν </a:t>
            </a:r>
            <a:r>
              <a:rPr lang="el-GR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σακχαρώδης διαβήτης τύπου 1 σε ποσοστό 8% και  ο υποθυρεοειδισμός στο  6% 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των περιπτώσεων .</a:t>
            </a:r>
          </a:p>
          <a:p>
            <a:pPr algn="l"/>
            <a:r>
              <a:rPr lang="el-GR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Στο 24% η διάγνωση τέθηκε ορολογικά. </a:t>
            </a:r>
          </a:p>
          <a:p>
            <a:pPr algn="l"/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Η </a:t>
            </a:r>
            <a:r>
              <a:rPr lang="el-GR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οστική πυκνότητα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βρέθηκε ελαττωμένη στο 38% 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=13) των παιδιών. Τα </a:t>
            </a:r>
            <a:r>
              <a:rPr lang="el-GR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επίπεδα </a:t>
            </a:r>
            <a:r>
              <a:rPr lang="en-US" sz="10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tTgIgA</a:t>
            </a:r>
            <a:r>
              <a:rPr lang="el-GR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του ορού  σε 3 μηνες,6 μήνες και 12 μήνες και 24 μήνες (σε 42/81  ασθενείς), </a:t>
            </a:r>
            <a:r>
              <a:rPr lang="el-GR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επανήλθαν σε φυσιολογικές τιμές στο  9.5%, 21.4%, 52.4% και 73,8% αντίστοιχα 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(ΔΙΑΓΡΑΜΜΑ).  </a:t>
            </a:r>
            <a:endParaRPr lang="en-US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</a:p>
          <a:p>
            <a:pPr algn="l"/>
            <a:r>
              <a:rPr lang="el-GR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Συμπεράσματα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κατά τη διάγνωση της </a:t>
            </a:r>
            <a:r>
              <a:rPr lang="el-GR" sz="1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κοιλιοκάκης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ένδειες, ανεπάρκειες,  ελαττωμένη οστική πυκνότητα ΚΑΙ  </a:t>
            </a:r>
            <a:r>
              <a:rPr lang="el-GR" sz="1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αυτοάνοσα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νοσήματα φαίνεται να ανευρίσκονται  αρκετά συχνά. Τα αντισώματα </a:t>
            </a:r>
            <a:r>
              <a:rPr lang="en-US" sz="1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tTgIgA</a:t>
            </a:r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του  ορού αναμένεται να κατέλθουν σε φυσιολογικά επίπεδα στα ~¾ των ασθενών σε 2 έτη. Η τακτική παρακολούθηση και η λεπτομερής ενημέρωση του παιδιού και της οικογένειας  θα βοηθήσουν  στην καλύτερη συμμόρφωση με απότοκο την βελτίωση της πρόγνωσης.    </a:t>
            </a:r>
          </a:p>
          <a:p>
            <a:pPr algn="l"/>
            <a:r>
              <a:rPr lang="el-GR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  <a:p>
            <a:pPr algn="l"/>
            <a:r>
              <a:rPr lang="el-GR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41993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6FE474E-B21A-49A2-AA55-CD29F470E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1428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1186</TotalTime>
  <Words>454</Words>
  <Application>Microsoft Office PowerPoint</Application>
  <PresentationFormat>Προβολή στην οθόνη (16:9)</PresentationFormat>
  <Paragraphs>14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6" baseType="lpstr">
      <vt:lpstr>Arial</vt:lpstr>
      <vt:lpstr>Calibri</vt:lpstr>
      <vt:lpstr>Tahoma</vt:lpstr>
      <vt:lpstr>Office Theme</vt:lpstr>
      <vt:lpstr> ΑΑ09:ΠΑΡΑΚΟΛΟΥΘΗΣΗ ΤΩΝ ΠΑΙΔΙΩΝ ΜΕ ΚΟΙΛΙΟΚΑΚΗ: ΕΜΠΕΙΡΙΑ ΕΝΟΣ ΚΕΝΤΡΟΥ Θεοδώρα Δελαπόρτα, Ιωάννης Ξυνιάς, Αντιγόνη Μαυρουδή, Κωνσταντίνα Βασιλάκη, Μαρία Μιχοπούλου, Μαρία Παυλίδου, Αναστάσιος Βλαδίκας, Αριστέα Καρυπιάδου  Γ’ Παιδιατρική Κλινική ΑΠΘ - Παιδογαστρεντερολογική Μονάδα, Ιπποκράτειο Νοσοκομείο Θεσσαλονίκης    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Number: Poster Title Authors Affiliation</dc:title>
  <dc:creator>AF</dc:creator>
  <cp:lastModifiedBy>Ioannis Xinias</cp:lastModifiedBy>
  <cp:revision>8</cp:revision>
  <dcterms:created xsi:type="dcterms:W3CDTF">2018-04-03T09:55:12Z</dcterms:created>
  <dcterms:modified xsi:type="dcterms:W3CDTF">2021-11-02T10:26:25Z</dcterms:modified>
</cp:coreProperties>
</file>